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mputer Says No" panose="020B0604020202020204" charset="0"/>
      <p:regular r:id="rId15"/>
    </p:embeddedFont>
    <p:embeddedFont>
      <p:font typeface="DM Sans Italics" panose="020B0604020202020204" charset="0"/>
      <p:regular r:id="rId16"/>
    </p:embeddedFont>
    <p:embeddedFont>
      <p:font typeface="Georgia Pro" panose="020B0604020202020204" pitchFamily="18" charset="0"/>
      <p:regular r:id="rId17"/>
    </p:embeddedFont>
    <p:embeddedFont>
      <p:font typeface="Glacial Indifference" panose="020B0604020202020204" charset="0"/>
      <p:regular r:id="rId18"/>
    </p:embeddedFont>
    <p:embeddedFont>
      <p:font typeface="Now Bold" panose="020B0604020202020204" charset="0"/>
      <p:regular r:id="rId19"/>
    </p:embeddedFont>
    <p:embeddedFont>
      <p:font typeface="Poppins Light" panose="020B0502040204020203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5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sv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27808" y="4943540"/>
            <a:ext cx="8127324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77" dirty="0">
                <a:solidFill>
                  <a:schemeClr val="bg1"/>
                </a:solidFill>
                <a:latin typeface="Computer Says No"/>
              </a:rPr>
              <a:t>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50925" y="3353470"/>
            <a:ext cx="7103952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6500" dirty="0">
                <a:solidFill>
                  <a:schemeClr val="bg1"/>
                </a:solidFill>
                <a:latin typeface="Computer Says No"/>
              </a:rPr>
              <a:t>ARTIFICIAL INTELLIGENCE</a:t>
            </a:r>
          </a:p>
          <a:p>
            <a:pPr algn="ctr">
              <a:lnSpc>
                <a:spcPts val="4680"/>
              </a:lnSpc>
            </a:pPr>
            <a:r>
              <a:rPr lang="en-US" sz="6500" dirty="0">
                <a:solidFill>
                  <a:schemeClr val="bg1"/>
                </a:solidFill>
                <a:latin typeface="Computer Says No"/>
              </a:rPr>
              <a:t>NATURAL LANGUAGE PROCESSING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800240" y="3134465"/>
            <a:ext cx="4497836" cy="4497836"/>
            <a:chOff x="0" y="0"/>
            <a:chExt cx="14840029" cy="14840029"/>
          </a:xfrm>
        </p:grpSpPr>
        <p:sp>
          <p:nvSpPr>
            <p:cNvPr id="8" name="Freeform 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id="9" name="Freeform 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2B1511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110" r="-110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829616" y="2158165"/>
            <a:ext cx="976300" cy="976300"/>
          </a:xfrm>
          <a:custGeom>
            <a:avLst/>
            <a:gdLst/>
            <a:ahLst/>
            <a:cxnLst/>
            <a:rect l="l" t="t" r="r" b="b"/>
            <a:pathLst>
              <a:path w="976300" h="976300">
                <a:moveTo>
                  <a:pt x="0" y="0"/>
                </a:moveTo>
                <a:lnTo>
                  <a:pt x="976300" y="0"/>
                </a:lnTo>
                <a:lnTo>
                  <a:pt x="976300" y="976300"/>
                </a:lnTo>
                <a:lnTo>
                  <a:pt x="0" y="9763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91593" y="3273152"/>
            <a:ext cx="11194872" cy="344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99"/>
              </a:lnSpc>
            </a:pPr>
            <a:r>
              <a:rPr lang="en-US" sz="9999">
                <a:solidFill>
                  <a:srgbClr val="B100E8"/>
                </a:solidFill>
                <a:latin typeface="Now Bold"/>
              </a:rPr>
              <a:t>TALKING </a:t>
            </a:r>
          </a:p>
          <a:p>
            <a:pPr>
              <a:lnSpc>
                <a:spcPts val="13699"/>
              </a:lnSpc>
            </a:pPr>
            <a:r>
              <a:rPr lang="en-US" sz="9999">
                <a:solidFill>
                  <a:srgbClr val="B100E8"/>
                </a:solidFill>
                <a:latin typeface="Now Bold"/>
              </a:rPr>
              <a:t>BOOK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1593" y="7196523"/>
            <a:ext cx="7827699" cy="177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3"/>
              </a:lnSpc>
            </a:pPr>
            <a:r>
              <a:rPr lang="en-US" sz="2913">
                <a:solidFill>
                  <a:srgbClr val="FFFAEB"/>
                </a:solidFill>
                <a:latin typeface="DM Sans Italics"/>
              </a:rPr>
              <a:t>Presented by: </a:t>
            </a:r>
          </a:p>
          <a:p>
            <a:pPr>
              <a:lnSpc>
                <a:spcPts val="3583"/>
              </a:lnSpc>
            </a:pPr>
            <a:r>
              <a:rPr lang="en-US" sz="2913">
                <a:solidFill>
                  <a:srgbClr val="FFFAEB"/>
                </a:solidFill>
                <a:latin typeface="DM Sans Italics"/>
              </a:rPr>
              <a:t>    R K JAYASURYA</a:t>
            </a:r>
          </a:p>
          <a:p>
            <a:pPr>
              <a:lnSpc>
                <a:spcPts val="3583"/>
              </a:lnSpc>
            </a:pPr>
            <a:r>
              <a:rPr lang="en-US" sz="2913">
                <a:solidFill>
                  <a:srgbClr val="FFFAEB"/>
                </a:solidFill>
                <a:latin typeface="DM Sans Italics"/>
              </a:rPr>
              <a:t>    K RAGAVAN</a:t>
            </a:r>
          </a:p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913">
                <a:solidFill>
                  <a:srgbClr val="FFFAEB"/>
                </a:solidFill>
                <a:latin typeface="DM Sans Italics"/>
              </a:rPr>
              <a:t>    P SIVAKKUMARAN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86100" y="2293297"/>
            <a:ext cx="3442309" cy="75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29"/>
              </a:lnSpc>
              <a:spcBef>
                <a:spcPct val="0"/>
              </a:spcBef>
            </a:pPr>
            <a:r>
              <a:rPr lang="en-US" sz="4821" spc="-96">
                <a:solidFill>
                  <a:srgbClr val="FFFAEB"/>
                </a:solidFill>
                <a:latin typeface="DM Sans Italics"/>
              </a:rPr>
              <a:t>Audio Book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43338" y="7482401"/>
            <a:ext cx="1811640" cy="1568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81"/>
              </a:lnSpc>
              <a:spcBef>
                <a:spcPct val="0"/>
              </a:spcBef>
            </a:pPr>
            <a:r>
              <a:rPr lang="en-US" sz="9129">
                <a:solidFill>
                  <a:srgbClr val="FFFFFF"/>
                </a:solidFill>
                <a:latin typeface="Computer Says No"/>
              </a:rPr>
              <a:t>AURCC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699791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56169" y="1370735"/>
            <a:ext cx="7382884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15000" dirty="0">
                <a:solidFill>
                  <a:schemeClr val="bg1"/>
                </a:solidFill>
                <a:latin typeface="Computer Says No"/>
              </a:rPr>
              <a:t>AGENDA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4945" y="3079445"/>
            <a:ext cx="7274243" cy="657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19245" lvl="1" indent="-809623">
              <a:lnSpc>
                <a:spcPts val="10499"/>
              </a:lnSpc>
              <a:buFont typeface="Arial"/>
              <a:buChar char="•"/>
            </a:pPr>
            <a:r>
              <a:rPr lang="en-US" sz="7499">
                <a:solidFill>
                  <a:srgbClr val="FFFFFF"/>
                </a:solidFill>
                <a:latin typeface="Computer Says No"/>
              </a:rPr>
              <a:t>PROJECT DESCRIPTION</a:t>
            </a:r>
          </a:p>
          <a:p>
            <a:pPr marL="1619245" lvl="1" indent="-809623">
              <a:lnSpc>
                <a:spcPts val="10499"/>
              </a:lnSpc>
              <a:buFont typeface="Arial"/>
              <a:buChar char="•"/>
            </a:pPr>
            <a:r>
              <a:rPr lang="en-US" sz="7499">
                <a:solidFill>
                  <a:srgbClr val="FFFFFF"/>
                </a:solidFill>
                <a:latin typeface="Computer Says No"/>
              </a:rPr>
              <a:t>MARKET NEED</a:t>
            </a:r>
          </a:p>
          <a:p>
            <a:pPr marL="1619245" lvl="1" indent="-809623">
              <a:lnSpc>
                <a:spcPts val="10499"/>
              </a:lnSpc>
              <a:buFont typeface="Arial"/>
              <a:buChar char="•"/>
            </a:pPr>
            <a:r>
              <a:rPr lang="en-US" sz="7499">
                <a:solidFill>
                  <a:srgbClr val="FFFFFF"/>
                </a:solidFill>
                <a:latin typeface="Computer Says No"/>
              </a:rPr>
              <a:t>TECHNOLOGIES USED</a:t>
            </a:r>
          </a:p>
          <a:p>
            <a:pPr marL="1619245" lvl="1" indent="-809623">
              <a:lnSpc>
                <a:spcPts val="10499"/>
              </a:lnSpc>
              <a:buFont typeface="Arial"/>
              <a:buChar char="•"/>
            </a:pPr>
            <a:r>
              <a:rPr lang="en-US" sz="7499">
                <a:solidFill>
                  <a:srgbClr val="FFFFFF"/>
                </a:solidFill>
                <a:latin typeface="Computer Says No"/>
              </a:rPr>
              <a:t>FUTURE PLANS</a:t>
            </a:r>
          </a:p>
          <a:p>
            <a:pPr marL="1619245" lvl="1" indent="-809623">
              <a:lnSpc>
                <a:spcPts val="10499"/>
              </a:lnSpc>
              <a:buFont typeface="Arial"/>
              <a:buChar char="•"/>
            </a:pPr>
            <a:r>
              <a:rPr lang="en-US" sz="7499">
                <a:solidFill>
                  <a:srgbClr val="FFFFFF"/>
                </a:solidFill>
                <a:latin typeface="Computer Says No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48635" y="1759005"/>
            <a:ext cx="8512282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75"/>
              </a:lnSpc>
              <a:spcBef>
                <a:spcPct val="0"/>
              </a:spcBef>
            </a:pPr>
            <a:r>
              <a:rPr lang="en-US" sz="10938" dirty="0">
                <a:solidFill>
                  <a:schemeClr val="bg1"/>
                </a:solidFill>
                <a:latin typeface="Computer Says No"/>
              </a:rPr>
              <a:t>PROJECT DISCRIPTION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65895" y="4666290"/>
            <a:ext cx="8883224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lacial Indifference"/>
              </a:rPr>
              <a:t>THIS PROJECT IS ABOUT CONVERTING THE PDF FILE TO HEARABLE AUDIO FILE(.MP3 EXTENSION). BY USING THIS APPLICATION WE CAN EASILY INTAKE THE CONTENT OF A PDF FILE IN A HEARING FORMATE INSTEAD OF READING.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6551" y="307099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666875"/>
            <a:ext cx="724264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>
                <a:solidFill>
                  <a:schemeClr val="bg1"/>
                </a:solidFill>
                <a:latin typeface="Computer Says No"/>
              </a:rPr>
              <a:t>MARKET NEED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1028752" y="3195027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847056" y="3554701"/>
            <a:ext cx="10845710" cy="639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0796" lvl="1" indent="-360398">
              <a:lnSpc>
                <a:spcPts val="4673"/>
              </a:lnSpc>
              <a:buFont typeface="Arial"/>
              <a:buChar char="•"/>
            </a:pPr>
            <a:r>
              <a:rPr lang="en-US" sz="3338">
                <a:solidFill>
                  <a:srgbClr val="FFFFFF"/>
                </a:solidFill>
                <a:latin typeface="Georgia Pro"/>
              </a:rPr>
              <a:t>Audiobooks have traditionally been used with second-language learners, learning-disabled students, and struggling readers or nonreaders.</a:t>
            </a:r>
          </a:p>
          <a:p>
            <a:pPr marL="720796" lvl="1" indent="-360398">
              <a:lnSpc>
                <a:spcPts val="4673"/>
              </a:lnSpc>
              <a:buFont typeface="Arial"/>
              <a:buChar char="•"/>
            </a:pPr>
            <a:r>
              <a:rPr lang="en-US" sz="3338">
                <a:solidFill>
                  <a:srgbClr val="FFFFFF"/>
                </a:solidFill>
                <a:latin typeface="Georgia Pro"/>
              </a:rPr>
              <a:t>In many cases, audiobooks have proven successful in helping these students to access literature and enjoy books.</a:t>
            </a:r>
          </a:p>
          <a:p>
            <a:pPr marL="720796" lvl="1" indent="-360398">
              <a:lnSpc>
                <a:spcPts val="4673"/>
              </a:lnSpc>
              <a:buFont typeface="Arial"/>
              <a:buChar char="•"/>
            </a:pPr>
            <a:r>
              <a:rPr lang="en-US" sz="3338">
                <a:solidFill>
                  <a:srgbClr val="FFFFFF"/>
                </a:solidFill>
                <a:latin typeface="Georgia Pro"/>
              </a:rPr>
              <a:t>The involvement of well-known actors, authors, or personalities as narrators, combined with high production quality, has elevated the appeal of audiobooks, making them an attractive option for a wider audience.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28948" y="406589"/>
            <a:ext cx="7937973" cy="9510914"/>
            <a:chOff x="0" y="0"/>
            <a:chExt cx="8585708" cy="10287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4">
                <a:alphaModFix amt="34000"/>
              </a:blip>
              <a:stretch>
                <a:fillRect l="-39749" r="-3974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378426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949339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001968" y="4260492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83593" y="41956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6090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4938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45248" y="6121469"/>
            <a:ext cx="3121512" cy="1624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9"/>
              </a:lnSpc>
            </a:pPr>
            <a:r>
              <a:rPr lang="en-US" sz="3999">
                <a:solidFill>
                  <a:srgbClr val="FFFFFF"/>
                </a:solidFill>
                <a:latin typeface="Poppins Light"/>
              </a:rPr>
              <a:t>Speech Recognition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12270492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9653071" y="6490112"/>
            <a:ext cx="3121512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9"/>
              </a:lnSpc>
            </a:pPr>
            <a:r>
              <a:rPr lang="en-US" sz="3999">
                <a:solidFill>
                  <a:srgbClr val="FFFFFF"/>
                </a:solidFill>
                <a:latin typeface="Poppins Light"/>
              </a:rPr>
              <a:t>Audio Player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74334" y="6490112"/>
            <a:ext cx="3121512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9"/>
              </a:lnSpc>
            </a:pPr>
            <a:r>
              <a:rPr lang="en-US" sz="3999">
                <a:solidFill>
                  <a:srgbClr val="FFFFFF"/>
                </a:solidFill>
                <a:latin typeface="Poppins Light"/>
              </a:rPr>
              <a:t>pyttsx3</a:t>
            </a:r>
          </a:p>
        </p:txBody>
      </p:sp>
      <p:sp>
        <p:nvSpPr>
          <p:cNvPr id="19" name="AutoShape 19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4338661" y="1717088"/>
            <a:ext cx="9610678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chemeClr val="bg1"/>
                </a:solidFill>
                <a:latin typeface="Computer Says No"/>
              </a:rPr>
              <a:t>TECHNOLOGIES USED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44591" y="6490112"/>
            <a:ext cx="2420590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9"/>
              </a:lnSpc>
            </a:pPr>
            <a:r>
              <a:rPr lang="en-US" sz="3999">
                <a:solidFill>
                  <a:srgbClr val="FFFFFF"/>
                </a:solidFill>
                <a:latin typeface="Poppins Light"/>
              </a:rPr>
              <a:t>PyMuPDF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 dirty="0">
                <a:solidFill>
                  <a:schemeClr val="bg1"/>
                </a:solidFill>
                <a:latin typeface="Computer Says No"/>
              </a:rPr>
              <a:t>FUTURE PLAN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33300" y="5634460"/>
            <a:ext cx="3289996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62"/>
              </a:lnSpc>
              <a:spcBef>
                <a:spcPct val="0"/>
              </a:spcBef>
            </a:pPr>
            <a:r>
              <a:rPr lang="en-US" sz="6892" dirty="0">
                <a:solidFill>
                  <a:schemeClr val="accent4">
                    <a:lumMod val="75000"/>
                  </a:schemeClr>
                </a:solidFill>
                <a:latin typeface="Computer Says No"/>
              </a:rPr>
              <a:t>LANGUAGE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59776" y="6277362"/>
            <a:ext cx="3037045" cy="3267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3"/>
              </a:lnSpc>
            </a:pPr>
            <a:r>
              <a:rPr lang="en-US" sz="3199">
                <a:solidFill>
                  <a:srgbClr val="FFFFFF"/>
                </a:solidFill>
                <a:latin typeface="Poppins Light"/>
              </a:rPr>
              <a:t>Providing users with conversion of languages of the audiobook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37434" y="5577456"/>
            <a:ext cx="3289996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62"/>
              </a:lnSpc>
              <a:spcBef>
                <a:spcPct val="0"/>
              </a:spcBef>
            </a:pPr>
            <a:r>
              <a:rPr lang="en-US" sz="6892" dirty="0">
                <a:solidFill>
                  <a:schemeClr val="accent4">
                    <a:lumMod val="75000"/>
                  </a:schemeClr>
                </a:solidFill>
                <a:latin typeface="Computer Says No"/>
              </a:rPr>
              <a:t>FILE FORMAT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4252" y="5634460"/>
            <a:ext cx="3289996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62"/>
              </a:lnSpc>
              <a:spcBef>
                <a:spcPct val="0"/>
              </a:spcBef>
            </a:pPr>
            <a:r>
              <a:rPr lang="en-US" sz="6892" dirty="0">
                <a:solidFill>
                  <a:schemeClr val="accent4">
                    <a:lumMod val="75000"/>
                  </a:schemeClr>
                </a:solidFill>
                <a:latin typeface="Computer Says No"/>
              </a:rPr>
              <a:t>VOICE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63910" y="6277363"/>
            <a:ext cx="3037045" cy="3267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Getting and giving textual file and audio file in various formats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03021" y="6169102"/>
            <a:ext cx="3037045" cy="392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 Voice conversion like providing audio file in celebrity voices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07398" y="1552575"/>
            <a:ext cx="1161343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 dirty="0">
                <a:solidFill>
                  <a:schemeClr val="bg1"/>
                </a:solidFill>
                <a:latin typeface="Computer Says No"/>
              </a:rPr>
              <a:t>RESULTS AND ACHIEVEMENTS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4412617" y="5774369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525894" y="3834856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525894" y="6554525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378701" y="2695630"/>
            <a:ext cx="13070828" cy="7120509"/>
          </a:xfrm>
          <a:custGeom>
            <a:avLst/>
            <a:gdLst/>
            <a:ahLst/>
            <a:cxnLst/>
            <a:rect l="l" t="t" r="r" b="b"/>
            <a:pathLst>
              <a:path w="13070828" h="7120509">
                <a:moveTo>
                  <a:pt x="0" y="0"/>
                </a:moveTo>
                <a:lnTo>
                  <a:pt x="13070829" y="0"/>
                </a:lnTo>
                <a:lnTo>
                  <a:pt x="13070829" y="7120509"/>
                </a:lnTo>
                <a:lnTo>
                  <a:pt x="0" y="71205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724" b="-531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dirty="0">
                <a:solidFill>
                  <a:schemeClr val="bg1"/>
                </a:solidFill>
                <a:latin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203</Words>
  <Application>Microsoft Office PowerPoint</Application>
  <PresentationFormat>Custom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DM Sans Italics</vt:lpstr>
      <vt:lpstr>Calibri</vt:lpstr>
      <vt:lpstr>Georgia Pro</vt:lpstr>
      <vt:lpstr>Computer Says No</vt:lpstr>
      <vt:lpstr>Poppins Light</vt:lpstr>
      <vt:lpstr>Glacial Indifference</vt:lpstr>
      <vt:lpstr>Arial</vt:lpstr>
      <vt:lpstr>Now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cp:lastModifiedBy>Jayasurya Rajendrakumar</cp:lastModifiedBy>
  <cp:revision>3</cp:revision>
  <dcterms:created xsi:type="dcterms:W3CDTF">2006-08-16T00:00:00Z</dcterms:created>
  <dcterms:modified xsi:type="dcterms:W3CDTF">2024-02-12T06:23:38Z</dcterms:modified>
  <dc:identifier>DAF8ewYnUDc</dc:identifier>
</cp:coreProperties>
</file>